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86" r:id="rId4"/>
    <p:sldId id="287" r:id="rId5"/>
    <p:sldId id="258" r:id="rId6"/>
    <p:sldId id="285" r:id="rId7"/>
    <p:sldId id="260" r:id="rId8"/>
    <p:sldId id="265" r:id="rId9"/>
    <p:sldId id="261" r:id="rId10"/>
    <p:sldId id="262" r:id="rId11"/>
    <p:sldId id="263" r:id="rId12"/>
    <p:sldId id="264" r:id="rId13"/>
    <p:sldId id="266" r:id="rId14"/>
    <p:sldId id="267" r:id="rId15"/>
    <p:sldId id="268" r:id="rId16"/>
    <p:sldId id="288" r:id="rId17"/>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1" d="100"/>
          <a:sy n="81" d="100"/>
        </p:scale>
        <p:origin x="-115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ACA2715-0AB1-4A3E-B8E0-8746E5D6CF9F}" type="datetimeFigureOut">
              <a:rPr lang="fr-FR" smtClean="0"/>
              <a:pPr/>
              <a:t>07/04/2015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5F9004DD-CF1F-4936-8093-5937967786B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CA2715-0AB1-4A3E-B8E0-8746E5D6CF9F}" type="datetimeFigureOut">
              <a:rPr lang="fr-FR" smtClean="0"/>
              <a:pPr/>
              <a:t>07/04/2015</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9004DD-CF1F-4936-8093-5937967786B3}"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solidFill>
                  <a:schemeClr val="accent6">
                    <a:lumMod val="75000"/>
                  </a:schemeClr>
                </a:solidFill>
              </a:rPr>
              <a:t>Fabliaux</a:t>
            </a:r>
            <a:endParaRPr lang="fr-FR" dirty="0">
              <a:solidFill>
                <a:schemeClr val="accent6">
                  <a:lumMod val="75000"/>
                </a:schemeClr>
              </a:solidFill>
            </a:endParaRPr>
          </a:p>
        </p:txBody>
      </p:sp>
      <p:sp>
        <p:nvSpPr>
          <p:cNvPr id="3" name="Sous-titre 2"/>
          <p:cNvSpPr>
            <a:spLocks noGrp="1"/>
          </p:cNvSpPr>
          <p:nvPr>
            <p:ph type="subTitle" idx="1"/>
          </p:nvPr>
        </p:nvSpPr>
        <p:spPr/>
        <p:txBody>
          <a:bodyPr/>
          <a:lstStyle/>
          <a:p>
            <a:r>
              <a:rPr lang="fr-FR" dirty="0" smtClean="0"/>
              <a:t>Par les élèves de 5</a:t>
            </a:r>
            <a:r>
              <a:rPr lang="fr-FR" baseline="30000" dirty="0" smtClean="0"/>
              <a:t>ème</a:t>
            </a:r>
            <a:r>
              <a:rPr lang="fr-FR" dirty="0" smtClean="0"/>
              <a:t> D</a:t>
            </a:r>
          </a:p>
          <a:p>
            <a:r>
              <a:rPr lang="fr-FR" dirty="0" smtClean="0"/>
              <a:t>Collège les Capucins</a:t>
            </a:r>
          </a:p>
          <a:p>
            <a:r>
              <a:rPr lang="fr-FR" dirty="0" smtClean="0"/>
              <a:t>2015</a:t>
            </a:r>
            <a:endParaRPr lang="fr-FR" dirty="0"/>
          </a:p>
        </p:txBody>
      </p:sp>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ChangeArrowheads="1"/>
          </p:cNvSpPr>
          <p:nvPr/>
        </p:nvSpPr>
        <p:spPr bwMode="auto">
          <a:xfrm>
            <a:off x="0" y="2094525"/>
            <a:ext cx="8892480" cy="320087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1"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Fulbert et sa poudre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Je vais vous raconter l’histoire qui est arrivée jadis à un vilain nommé Fulbert. Il cherchait de l’aide pour épouser une femme.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Fulbert alla voir le curé pour lui demander conseil. Celui-ci était installé paisiblement dans son presbytère, où il dégustait son bouillon parfumé au lard. Le vilain s’approcha de lui et le questionna :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Sire, j’aimerais conquérir le cœur d’une dame, mais je ne sais pas comment m’y prendre. Pouvez-vous m’aidez ?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-Avec plaisir, répondit le curé, vous pouvez lui jeter de la poudre aux yeux.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-Je vous en remercie. J’y vais de ce pas !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Après avoir écouté les conseils du curé, le vilain partit chercher de la farine dans sa chaumière. Il en ressortit les mains pleines. Il marcha d’un pas assuré vers le marché où se trouvait sa demoiselle.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Il s’approcha d’elle lentement ; et lui donna un coup d’épaule pour la distraire. Elle se retourna et Fulbert lui jeta la farine au visage. Elle devint rouge de colère et hurla :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Monsieur, je ne sais point qu’elle est votre intention mais  je ne suis guère contente de ce que vous venez de faire !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-Je suis vraiment navré, s’excusa le vilain, je voulais vous séduire.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-Cela n’a pas fonctionné, je vous prie de me laisser tranquille. »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Le vilain repartit déçu après que la femme eut refusé sa demande. Il rentra chez lui, seul. Telle est la leçon du fabliau : mieux v</a:t>
            </a:r>
            <a:r>
              <a:rPr kumimoji="0" lang="fr-F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aut réfléchir avant d’agir.</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1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Margaux Constance</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endParaRPr lang="fr-FR"/>
          </a:p>
        </p:txBody>
      </p:sp>
      <p:sp>
        <p:nvSpPr>
          <p:cNvPr id="5" name="Espace réservé pour une image  4"/>
          <p:cNvSpPr>
            <a:spLocks noGrp="1"/>
          </p:cNvSpPr>
          <p:nvPr>
            <p:ph type="pic" idx="1"/>
          </p:nvPr>
        </p:nvSpPr>
        <p:spPr>
          <a:xfrm>
            <a:off x="0" y="980728"/>
            <a:ext cx="9144000" cy="5400600"/>
          </a:xfrm>
        </p:spPr>
      </p:sp>
      <p:sp>
        <p:nvSpPr>
          <p:cNvPr id="6" name="Espace réservé du texte 5"/>
          <p:cNvSpPr>
            <a:spLocks noGrp="1"/>
          </p:cNvSpPr>
          <p:nvPr>
            <p:ph type="body" sz="half" idx="2"/>
          </p:nvPr>
        </p:nvSpPr>
        <p:spPr>
          <a:xfrm>
            <a:off x="1792288" y="5733256"/>
            <a:ext cx="5486400" cy="1124744"/>
          </a:xfrm>
        </p:spPr>
        <p:txBody>
          <a:bodyPr/>
          <a:lstStyle/>
          <a:p>
            <a:endParaRPr lang="fr-FR" dirty="0"/>
          </a:p>
        </p:txBody>
      </p:sp>
      <p:sp>
        <p:nvSpPr>
          <p:cNvPr id="22529" name="Rectangle 1"/>
          <p:cNvSpPr>
            <a:spLocks noChangeArrowheads="1"/>
          </p:cNvSpPr>
          <p:nvPr/>
        </p:nvSpPr>
        <p:spPr bwMode="auto">
          <a:xfrm>
            <a:off x="0" y="1014940"/>
            <a:ext cx="9144000" cy="378565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QU’ON LUI COUPE LA TÊTE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Je vais vous raconter la plus drôle et surprenante histoire jamais entendue .Un vilain  au nom de Henri, s’occupait avec soin de sa ferme et de ses animaux.</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Un jour, il se réveilla  avec une douleur à la gorge. S’inquiétant d’être enroué, il alla s’informer auprès de sa voisine.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Elle s’exclama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Mais tu as un chat dans la gorge, mon ami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-Que dois-je faire ? interrogea-t-il.</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-Tu devrais consulter un guérisseur ! lui conseilla-t-elle.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Sans perdre de temps, il se rendit chez un voisin ayant des talents pour faire passer certaines  douleurs.</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Bonjour, pouvez-vous m’expliquer pourquoi j’ai un chat dans la gorge ? questionna le vilain.</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-Attendez, laissez-moi vous ausculter, proclama-le guérisseur.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Il avança  alors  une lame  bien aiguisée  près du  visage du patient.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Par sainte Marie mère de Dieu, Henri intervint quand il vit l’objet coupant passer devant ses yeux.</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Mais que faites-vous ? Vouliez-vous me couper la tête ? demanda-t-le malade.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-J’essayai juste de récupérer votre chat ! lança - l’autre.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-Quel sot vous  êtes, je n’ai pas vraiment de chat dans la gorge ! Je suis simplement enroué ! protesta le patient.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Le guérisseur  s’excusa de son erreur et prescrit des potions au malade qui retrouva sa voix peu de temps après.</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Certains  sots ne comprennent pas ce qu’on leur dit! Si on s’en remet à eux, il faut les surveiller de près ! Telle est la  leçon qu’on peut tirer de ce récit. En voilà une autre : méfiez – vous de ceux qui vous soignent, ayez – les bien à l’œil, cela peut vous sauver la vie ! Ainsi se termine notre fabliau.    			   Lisa&amp;Chloé</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8" name="il_fi" descr="http://www.herodote.net/_images/arabe-medecin.jpg"/>
          <p:cNvPicPr/>
          <p:nvPr/>
        </p:nvPicPr>
        <p:blipFill>
          <a:blip r:embed="rId2" cstate="print"/>
          <a:srcRect/>
          <a:stretch>
            <a:fillRect/>
          </a:stretch>
        </p:blipFill>
        <p:spPr bwMode="auto">
          <a:xfrm>
            <a:off x="2033016" y="4869160"/>
            <a:ext cx="5077968" cy="198884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346050"/>
          </a:xfrm>
        </p:spPr>
        <p:txBody>
          <a:bodyPr>
            <a:normAutofit fontScale="90000"/>
          </a:bodyPr>
          <a:lstStyle/>
          <a:p>
            <a:endParaRPr lang="fr-FR" dirty="0"/>
          </a:p>
        </p:txBody>
      </p:sp>
      <p:sp>
        <p:nvSpPr>
          <p:cNvPr id="3" name="Espace réservé du contenu 2"/>
          <p:cNvSpPr>
            <a:spLocks noGrp="1"/>
          </p:cNvSpPr>
          <p:nvPr>
            <p:ph idx="1"/>
          </p:nvPr>
        </p:nvSpPr>
        <p:spPr>
          <a:xfrm>
            <a:off x="457200" y="548680"/>
            <a:ext cx="8229600" cy="5976664"/>
          </a:xfrm>
        </p:spPr>
        <p:txBody>
          <a:bodyPr>
            <a:normAutofit fontScale="32500" lnSpcReduction="20000"/>
          </a:bodyPr>
          <a:lstStyle/>
          <a:p>
            <a:pPr>
              <a:buNone/>
            </a:pPr>
            <a:r>
              <a:rPr lang="fr-FR" sz="3700" dirty="0"/>
              <a:t>	Bonjour à tous ! Je vais vous raconter une histoire qui s’est passée il y a bien longtemps. Veuillez bien l’ écouter.</a:t>
            </a:r>
          </a:p>
          <a:p>
            <a:pPr>
              <a:buNone/>
            </a:pPr>
            <a:r>
              <a:rPr lang="fr-FR" sz="3700" dirty="0"/>
              <a:t>	 C était un jour pas comme les autres ! L’ami du curé décida d’aller à l’église pour  parler au prêtre :</a:t>
            </a:r>
          </a:p>
          <a:p>
            <a:pPr>
              <a:buNone/>
            </a:pPr>
            <a:r>
              <a:rPr lang="fr-FR" sz="3700" dirty="0"/>
              <a:t>« Bonjour, comment vas-tu ? demanda le curé ! Que viens - tu faire ici de si bon matin ?</a:t>
            </a:r>
          </a:p>
          <a:p>
            <a:pPr>
              <a:buNone/>
            </a:pPr>
            <a:r>
              <a:rPr lang="fr-FR" sz="3700" dirty="0"/>
              <a:t> -J avais envie de te voir, cela fait si longtemps  que nous n’avons pas discuté!</a:t>
            </a:r>
          </a:p>
          <a:p>
            <a:pPr>
              <a:buNone/>
            </a:pPr>
            <a:r>
              <a:rPr lang="fr-FR" sz="3700" dirty="0"/>
              <a:t>-Que dirais –tu d’aller boire un verre après une si rude journée ?</a:t>
            </a:r>
          </a:p>
          <a:p>
            <a:pPr>
              <a:buNone/>
            </a:pPr>
            <a:r>
              <a:rPr lang="fr-FR" sz="3700" dirty="0"/>
              <a:t>-Ma fonction m’en empêche, répond le curé. »</a:t>
            </a:r>
          </a:p>
          <a:p>
            <a:pPr>
              <a:buNone/>
            </a:pPr>
            <a:r>
              <a:rPr lang="fr-FR" sz="3700" dirty="0"/>
              <a:t>	Mais à ce moment là, voulez – vous savoir ce qu’il se passa ? Je vais vous le raconter  avec précision. Une très jolie fille entra dans l église . L’ami vit la damoiselle et commença à lui parler : </a:t>
            </a:r>
          </a:p>
          <a:p>
            <a:pPr>
              <a:buNone/>
            </a:pPr>
            <a:r>
              <a:rPr lang="fr-FR" sz="3700" dirty="0"/>
              <a:t>« Bonjour, comment vas- tu ?demande l’ami. Cela te plairait – il de venir boire quelque chose à l’auberge ce soir ? </a:t>
            </a:r>
          </a:p>
          <a:p>
            <a:pPr>
              <a:buNone/>
            </a:pPr>
            <a:r>
              <a:rPr lang="fr-FR" sz="3700" dirty="0"/>
              <a:t>-Non, je suis désolée, je ne peux pas venir !répondit  la jeune fille. »</a:t>
            </a:r>
          </a:p>
          <a:p>
            <a:pPr>
              <a:buNone/>
            </a:pPr>
            <a:r>
              <a:rPr lang="fr-FR" sz="3700" dirty="0"/>
              <a:t>Elle repartit chez elle et l’ami en  profita pour demander conseil au curé :</a:t>
            </a:r>
          </a:p>
          <a:p>
            <a:pPr>
              <a:buNone/>
            </a:pPr>
            <a:r>
              <a:rPr lang="fr-FR" sz="3700" dirty="0"/>
              <a:t>« J’ aimerais plaire  à cette jouvencelle. Pourrais tu m aider ? Je ne sais pas comment m y </a:t>
            </a:r>
            <a:r>
              <a:rPr lang="fr-FR" sz="3700" dirty="0" err="1"/>
              <a:t>prendre,avoua</a:t>
            </a:r>
            <a:r>
              <a:rPr lang="fr-FR" sz="3700" dirty="0"/>
              <a:t> l’ami.</a:t>
            </a:r>
          </a:p>
          <a:p>
            <a:pPr>
              <a:buNone/>
            </a:pPr>
            <a:r>
              <a:rPr lang="fr-FR" sz="3700" dirty="0"/>
              <a:t>-Le seul conseil que je peux te fournir, c est de “Jeter de la poudre yeux de quelqu'un .“ </a:t>
            </a:r>
          </a:p>
          <a:p>
            <a:pPr>
              <a:buNone/>
            </a:pPr>
            <a:r>
              <a:rPr lang="fr-FR" sz="3700" dirty="0"/>
              <a:t>-Merci le curé, tu me sauves la vie ! »</a:t>
            </a:r>
          </a:p>
          <a:p>
            <a:pPr>
              <a:buNone/>
            </a:pPr>
            <a:r>
              <a:rPr lang="fr-FR" sz="3700" dirty="0"/>
              <a:t>	L’ami suivit le conseil du curé, il alla au marché pour acheter de la poudre mais il constata  qu’il n y en avait plus alors le meunier lui proposa de la farine.</a:t>
            </a:r>
          </a:p>
          <a:p>
            <a:pPr>
              <a:buNone/>
            </a:pPr>
            <a:r>
              <a:rPr lang="fr-FR" sz="3700" dirty="0"/>
              <a:t>	Quelque temps après, l’ami alla voir la fille avec un paquet de farine dans la main, il s approcha d’elle et au moment où il la croisa, il jeta de la farine sur le visage  de la demoiselle. Mécontente, elle le   regarda  en colère et lui lança :</a:t>
            </a:r>
          </a:p>
          <a:p>
            <a:pPr>
              <a:buNone/>
            </a:pPr>
            <a:r>
              <a:rPr lang="fr-FR" sz="3700" dirty="0"/>
              <a:t>« Je ne veux plus que tu t approches de moi et je veux plus te voir !</a:t>
            </a:r>
          </a:p>
          <a:p>
            <a:pPr>
              <a:buNone/>
            </a:pPr>
            <a:r>
              <a:rPr lang="fr-FR" sz="3700" dirty="0"/>
              <a:t>Sur ces mots, elle s’enfuit.</a:t>
            </a:r>
          </a:p>
          <a:p>
            <a:pPr>
              <a:buNone/>
            </a:pPr>
            <a:r>
              <a:rPr lang="fr-FR" sz="3700" dirty="0"/>
              <a:t>	L’ami retourna à l’église, désespéré:</a:t>
            </a:r>
          </a:p>
          <a:p>
            <a:pPr>
              <a:buNone/>
            </a:pPr>
            <a:r>
              <a:rPr lang="fr-FR" sz="3700" dirty="0"/>
              <a:t>« La fille ne veut plus me voir et m ignore, raconta – t – il au curé. J’ai écouté ton conseil, je suis allé au marché en espérant trouver de la poudre, il n’y en avais plus donc j’ai dû acheter de la farine. Le lendemain j’ai aperçu la fille et je lui  en ai jeté .</a:t>
            </a:r>
          </a:p>
          <a:p>
            <a:pPr>
              <a:buNone/>
            </a:pPr>
            <a:r>
              <a:rPr lang="fr-FR" sz="3700" dirty="0"/>
              <a:t>- Mais tu n’as rien compris, je te conseillais simplement de l’épater pour qu’elle t’admire !</a:t>
            </a:r>
          </a:p>
          <a:p>
            <a:pPr>
              <a:buNone/>
            </a:pPr>
            <a:r>
              <a:rPr lang="fr-FR" sz="3700" dirty="0"/>
              <a:t>-A quel imbécile que je suis ! »</a:t>
            </a:r>
          </a:p>
          <a:p>
            <a:pPr>
              <a:buNone/>
            </a:pPr>
            <a:r>
              <a:rPr lang="fr-FR" sz="3700" dirty="0"/>
              <a:t>	Maintenant que vous avez bien écouté mon récit,  en voici la morale : c’ est de ne jamais de se laisser tenter d’ époustoufler son entourage et de rester toujours honnête envers les autres.</a:t>
            </a:r>
          </a:p>
          <a:p>
            <a:pPr>
              <a:buNone/>
            </a:pPr>
            <a:r>
              <a:rPr lang="fr-FR" sz="3700" dirty="0"/>
              <a:t>			</a:t>
            </a:r>
            <a:r>
              <a:rPr lang="fr-FR" sz="3700" dirty="0" err="1"/>
              <a:t>Florient</a:t>
            </a:r>
            <a:endParaRPr lang="fr-FR" sz="3700" dirty="0"/>
          </a:p>
          <a:p>
            <a:pPr>
              <a:buNone/>
            </a:pP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202034"/>
          </a:xfrm>
        </p:spPr>
        <p:txBody>
          <a:bodyPr>
            <a:normAutofit fontScale="90000"/>
          </a:bodyPr>
          <a:lstStyle/>
          <a:p>
            <a:endParaRPr lang="fr-FR" dirty="0"/>
          </a:p>
        </p:txBody>
      </p:sp>
      <p:sp>
        <p:nvSpPr>
          <p:cNvPr id="3" name="Espace réservé du contenu 2"/>
          <p:cNvSpPr>
            <a:spLocks noGrp="1"/>
          </p:cNvSpPr>
          <p:nvPr>
            <p:ph idx="1"/>
          </p:nvPr>
        </p:nvSpPr>
        <p:spPr>
          <a:xfrm>
            <a:off x="323528" y="548680"/>
            <a:ext cx="8363272" cy="5577483"/>
          </a:xfrm>
        </p:spPr>
        <p:txBody>
          <a:bodyPr>
            <a:normAutofit fontScale="47500" lnSpcReduction="20000"/>
          </a:bodyPr>
          <a:lstStyle/>
          <a:p>
            <a:pPr>
              <a:buNone/>
            </a:pPr>
            <a:r>
              <a:rPr lang="fr-FR" b="1" u="sng" dirty="0" smtClean="0"/>
              <a:t>Le lapin</a:t>
            </a:r>
            <a:endParaRPr lang="fr-FR" dirty="0" smtClean="0"/>
          </a:p>
          <a:p>
            <a:pPr>
              <a:buNone/>
            </a:pPr>
            <a:r>
              <a:rPr lang="fr-FR" dirty="0" smtClean="0"/>
              <a:t> </a:t>
            </a:r>
          </a:p>
          <a:p>
            <a:pPr>
              <a:buNone/>
            </a:pPr>
            <a:r>
              <a:rPr lang="fr-FR" dirty="0" smtClean="0"/>
              <a:t>	Il fait bon écouter les fabliaux, Messires. Si le conte est joliment fait, on oublie tout ce qui est désagréable. C’est l histoire d’ un chevalier nommé Yvain, qui devait se battre contre un autre chevalier pour la raison qu’il avait perdu un pari. Mais notre homme était peu expérimenté en matière de combat et il était peureux.</a:t>
            </a:r>
          </a:p>
          <a:p>
            <a:pPr>
              <a:buNone/>
            </a:pPr>
            <a:r>
              <a:rPr lang="fr-FR" dirty="0" smtClean="0"/>
              <a:t>	Yvain ne souhaitait  donc pas combattre contre le noble Germain qui venait  d une contrée lointaine. Il demanda au curé du village qui se nommait  François, comment éviter l’affrontement. il lui donna ce conseil : </a:t>
            </a:r>
          </a:p>
          <a:p>
            <a:pPr>
              <a:buNone/>
            </a:pPr>
            <a:r>
              <a:rPr lang="fr-FR" dirty="0" smtClean="0"/>
              <a:t>« Pose un  lapin à ton adversaire, pour éviter le combat. »</a:t>
            </a:r>
          </a:p>
          <a:p>
            <a:pPr>
              <a:buNone/>
            </a:pPr>
            <a:r>
              <a:rPr lang="fr-FR" dirty="0" smtClean="0"/>
              <a:t>Yvain lui répondit : </a:t>
            </a:r>
          </a:p>
          <a:p>
            <a:pPr>
              <a:buNone/>
            </a:pPr>
            <a:r>
              <a:rPr lang="fr-FR" dirty="0" smtClean="0"/>
              <a:t>« Merci de votre aide. »</a:t>
            </a:r>
          </a:p>
          <a:p>
            <a:pPr>
              <a:buNone/>
            </a:pPr>
            <a:r>
              <a:rPr lang="fr-FR" dirty="0" smtClean="0"/>
              <a:t>	Le lendemain matin, Yvain alla dans la forêt pour attraper un lapin. Puis le jour de l’affrontement, il  déposa  dans une cage, à l’endroit convenu pour le combat, l’animal  attrapé la veille, et s’en alla dans sa demeure. Une heure plus tard, Germain  arriva sur les lieux  et  vit  le lapin sur l’herbe, s’interrogea quant à sa présence et attendit en vain messire Yvain.</a:t>
            </a:r>
          </a:p>
          <a:p>
            <a:pPr>
              <a:buNone/>
            </a:pPr>
            <a:r>
              <a:rPr lang="fr-FR" dirty="0" smtClean="0"/>
              <a:t>	Dans l’après-midi, Yvain vit le curé qui s’était rendu sur le lieu de rendez – vous des deux chevaliers et  s’était entretenu avec messire Germain..</a:t>
            </a:r>
          </a:p>
          <a:p>
            <a:pPr>
              <a:buNone/>
            </a:pPr>
            <a:r>
              <a:rPr lang="fr-FR" dirty="0" smtClean="0"/>
              <a:t>« Vous avez écouté mon conseil, précisa François.</a:t>
            </a:r>
          </a:p>
          <a:p>
            <a:pPr>
              <a:buNone/>
            </a:pPr>
            <a:r>
              <a:rPr lang="fr-FR" dirty="0" smtClean="0"/>
              <a:t>-Oui j’ai bien écouté votre avis, répondit Yvain.</a:t>
            </a:r>
          </a:p>
          <a:p>
            <a:pPr>
              <a:buNone/>
            </a:pPr>
            <a:r>
              <a:rPr lang="fr-FR" dirty="0" smtClean="0"/>
              <a:t>-Mais vous avez mal compris mes paroles et vous avez réellement posé un lapin alors que je vous conseillais de ne pas vous présenter au rendez-vous. »</a:t>
            </a:r>
          </a:p>
          <a:p>
            <a:pPr>
              <a:buNone/>
            </a:pPr>
            <a:r>
              <a:rPr lang="fr-FR" dirty="0" smtClean="0"/>
              <a:t>	Yvain était surpris et quelque peu honteux mais content d’avoir évité un drame, tout comme Germain, mais aussi  vexé d’avoir laissé un lapin qui aurait pu lui faire un bon repas. Il ne faut pas tout prendre au sens propre. Ainsi se termine notre fabliau.</a:t>
            </a:r>
          </a:p>
          <a:p>
            <a:pPr>
              <a:buNone/>
            </a:pPr>
            <a:r>
              <a:rPr lang="fr-FR" dirty="0" smtClean="0"/>
              <a:t>Mattéo </a:t>
            </a:r>
            <a:r>
              <a:rPr lang="fr-FR" dirty="0" err="1" smtClean="0"/>
              <a:t>Kalvin</a:t>
            </a:r>
            <a:endParaRPr lang="fr-FR" dirty="0" smtClean="0"/>
          </a:p>
          <a:p>
            <a:pPr>
              <a:buNone/>
            </a:pPr>
            <a:endParaRPr lang="fr-FR" dirty="0"/>
          </a:p>
        </p:txBody>
      </p:sp>
      <p:pic>
        <p:nvPicPr>
          <p:cNvPr id="4" name="Image 3" descr="Résultat de recherche d'images pour &quot;enluminure moyen age lapin&quot;"/>
          <p:cNvPicPr/>
          <p:nvPr/>
        </p:nvPicPr>
        <p:blipFill>
          <a:blip r:embed="rId2" cstate="print"/>
          <a:srcRect/>
          <a:stretch>
            <a:fillRect/>
          </a:stretch>
        </p:blipFill>
        <p:spPr bwMode="auto">
          <a:xfrm>
            <a:off x="7524328" y="2132856"/>
            <a:ext cx="1327395" cy="109543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0026"/>
          </a:xfrm>
        </p:spPr>
        <p:txBody>
          <a:bodyPr>
            <a:normAutofit fontScale="90000"/>
          </a:bodyPr>
          <a:lstStyle/>
          <a:p>
            <a:endParaRPr lang="fr-FR" dirty="0"/>
          </a:p>
        </p:txBody>
      </p:sp>
      <p:sp>
        <p:nvSpPr>
          <p:cNvPr id="3" name="Espace réservé du contenu 2"/>
          <p:cNvSpPr>
            <a:spLocks noGrp="1"/>
          </p:cNvSpPr>
          <p:nvPr>
            <p:ph idx="1"/>
          </p:nvPr>
        </p:nvSpPr>
        <p:spPr>
          <a:xfrm>
            <a:off x="457200" y="548680"/>
            <a:ext cx="8291264" cy="5976664"/>
          </a:xfrm>
        </p:spPr>
        <p:txBody>
          <a:bodyPr>
            <a:normAutofit fontScale="47500" lnSpcReduction="20000"/>
          </a:bodyPr>
          <a:lstStyle/>
          <a:p>
            <a:pPr>
              <a:buNone/>
            </a:pPr>
            <a:r>
              <a:rPr lang="fr-FR" b="1" u="sng" dirty="0" smtClean="0"/>
              <a:t>Le vilain qui jeta de la poudre aux yeux du seigneur.</a:t>
            </a:r>
            <a:endParaRPr lang="fr-FR" dirty="0" smtClean="0"/>
          </a:p>
          <a:p>
            <a:pPr>
              <a:buNone/>
            </a:pPr>
            <a:r>
              <a:rPr lang="fr-FR" b="1" dirty="0" smtClean="0"/>
              <a:t> </a:t>
            </a:r>
            <a:endParaRPr lang="fr-FR" dirty="0" smtClean="0"/>
          </a:p>
          <a:p>
            <a:pPr>
              <a:buNone/>
            </a:pPr>
            <a:r>
              <a:rPr lang="fr-FR" dirty="0" smtClean="0"/>
              <a:t>     Ecoutez l’histoire qui est arrivée jadis à un vilain crédule. Comme vous, je l’ai lue dans un livre. Et bien voilà notre manant tout guilleret comme les oiseaux au printemps, qui se prépare pour la visite annuelle de son bon seigneur accompagné de son prévôt.</a:t>
            </a:r>
          </a:p>
          <a:p>
            <a:pPr>
              <a:buNone/>
            </a:pPr>
            <a:r>
              <a:rPr lang="fr-FR" dirty="0" smtClean="0"/>
              <a:t> </a:t>
            </a:r>
          </a:p>
          <a:p>
            <a:pPr>
              <a:buNone/>
            </a:pPr>
            <a:r>
              <a:rPr lang="fr-FR" dirty="0" smtClean="0"/>
              <a:t>     Préoccupé par cette réception, il s’en va chercher conseil au presbytère :</a:t>
            </a:r>
          </a:p>
          <a:p>
            <a:pPr>
              <a:buNone/>
            </a:pPr>
            <a:r>
              <a:rPr lang="fr-FR" dirty="0" smtClean="0"/>
              <a:t>«  Bonjour mon père, s’exclama le paysan, je reçois notre châtelain, Messire Raoul, dans l’après-midi et je viens vous demander une recommandation qui, je l’espère, me sera utile.</a:t>
            </a:r>
          </a:p>
          <a:p>
            <a:pPr>
              <a:buNone/>
            </a:pPr>
            <a:r>
              <a:rPr lang="fr-FR" dirty="0" smtClean="0"/>
              <a:t>- Jetez-lui de la poudre aux yeux mon fils, affirma l’homme d’église ».</a:t>
            </a:r>
          </a:p>
          <a:p>
            <a:pPr>
              <a:buNone/>
            </a:pPr>
            <a:r>
              <a:rPr lang="fr-FR" dirty="0" smtClean="0"/>
              <a:t>Le rustre personnage le remercie  chaleureusement et s’en retourne chez lui.</a:t>
            </a:r>
          </a:p>
          <a:p>
            <a:pPr>
              <a:buNone/>
            </a:pPr>
            <a:r>
              <a:rPr lang="fr-FR" dirty="0" smtClean="0"/>
              <a:t> </a:t>
            </a:r>
          </a:p>
          <a:p>
            <a:pPr>
              <a:buNone/>
            </a:pPr>
            <a:r>
              <a:rPr lang="fr-FR" dirty="0" smtClean="0"/>
              <a:t>     L’heure de la rencontre venue dans sa chaumière, notre vilain se munit de farine, s’approche du sire et lui en met plein les yeux.</a:t>
            </a:r>
          </a:p>
          <a:p>
            <a:pPr>
              <a:buNone/>
            </a:pPr>
            <a:r>
              <a:rPr lang="fr-FR" dirty="0" smtClean="0"/>
              <a:t> </a:t>
            </a:r>
          </a:p>
          <a:p>
            <a:pPr>
              <a:buNone/>
            </a:pPr>
            <a:r>
              <a:rPr lang="fr-FR" dirty="0" smtClean="0"/>
              <a:t>     Le noble est blanc comme neige et furieux comme la tempête déchaînée. Ce dernier demande au prévôt de réclamer trois poules à l’effronté, sous peine de confiscation de ses terres fertiles. </a:t>
            </a:r>
          </a:p>
          <a:p>
            <a:pPr>
              <a:buNone/>
            </a:pPr>
            <a:r>
              <a:rPr lang="fr-FR" dirty="0" smtClean="0"/>
              <a:t> </a:t>
            </a:r>
          </a:p>
          <a:p>
            <a:pPr>
              <a:buNone/>
            </a:pPr>
            <a:r>
              <a:rPr lang="fr-FR" dirty="0" smtClean="0"/>
              <a:t>     Le malheureux paysan est ruiné. Ainsi est la leçon du fabliau: tel croit avancer qui recule.</a:t>
            </a:r>
          </a:p>
          <a:p>
            <a:pPr>
              <a:buNone/>
            </a:pPr>
            <a:r>
              <a:rPr lang="fr-FR" dirty="0" smtClean="0"/>
              <a:t>						Mathis Aristide</a:t>
            </a:r>
          </a:p>
          <a:p>
            <a:pPr>
              <a:buNone/>
            </a:pP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8229600" cy="130026"/>
          </a:xfrm>
        </p:spPr>
        <p:txBody>
          <a:bodyPr>
            <a:normAutofit fontScale="90000"/>
          </a:bodyPr>
          <a:lstStyle/>
          <a:p>
            <a:endParaRPr lang="fr-FR" dirty="0"/>
          </a:p>
        </p:txBody>
      </p:sp>
      <p:sp>
        <p:nvSpPr>
          <p:cNvPr id="3" name="Espace réservé du contenu 2"/>
          <p:cNvSpPr>
            <a:spLocks noGrp="1"/>
          </p:cNvSpPr>
          <p:nvPr>
            <p:ph idx="1"/>
          </p:nvPr>
        </p:nvSpPr>
        <p:spPr>
          <a:xfrm>
            <a:off x="323528" y="188640"/>
            <a:ext cx="8363272" cy="6480720"/>
          </a:xfrm>
        </p:spPr>
        <p:txBody>
          <a:bodyPr>
            <a:normAutofit fontScale="47500" lnSpcReduction="20000"/>
          </a:bodyPr>
          <a:lstStyle/>
          <a:p>
            <a:pPr>
              <a:buNone/>
            </a:pPr>
            <a:r>
              <a:rPr lang="fr-FR" b="1" dirty="0" smtClean="0"/>
              <a:t>Le paysan enroué</a:t>
            </a:r>
            <a:endParaRPr lang="fr-FR" dirty="0" smtClean="0"/>
          </a:p>
          <a:p>
            <a:pPr>
              <a:buNone/>
            </a:pPr>
            <a:r>
              <a:rPr lang="fr-FR" b="1" dirty="0" smtClean="0"/>
              <a:t> </a:t>
            </a:r>
            <a:endParaRPr lang="fr-FR" dirty="0" smtClean="0"/>
          </a:p>
          <a:p>
            <a:pPr>
              <a:buNone/>
            </a:pPr>
            <a:r>
              <a:rPr lang="fr-FR" dirty="0" smtClean="0"/>
              <a:t>	Ecoutez l’histoire qui est arrivée jadis à Fulbert, un paysan et à Jean-Raoul, son ami. Comme vous, je l’ai lue dans un livre. Un jeune paysan et son ami partirent faire une excursion à cheval.</a:t>
            </a:r>
          </a:p>
          <a:p>
            <a:pPr>
              <a:buNone/>
            </a:pPr>
            <a:r>
              <a:rPr lang="fr-FR" dirty="0" smtClean="0"/>
              <a:t>Uniquement vêtu d’une tunique, l’ homme galopait en direction de la montagne. Soudain, le ciel s’assombrit et il se mit à pleuvoir.</a:t>
            </a:r>
          </a:p>
          <a:p>
            <a:pPr>
              <a:buNone/>
            </a:pPr>
            <a:r>
              <a:rPr lang="fr-FR" dirty="0" smtClean="0"/>
              <a:t>	Une fois arrivés chez Fulbert, le paysan fut pris d’une forte toux. Le vilain ordonna à son ami :</a:t>
            </a:r>
          </a:p>
          <a:p>
            <a:pPr>
              <a:buNone/>
            </a:pPr>
            <a:r>
              <a:rPr lang="fr-FR" dirty="0" smtClean="0"/>
              <a:t>« Va chercher un guérisseur, j’ai un chat dans la gorge !</a:t>
            </a:r>
          </a:p>
          <a:p>
            <a:pPr>
              <a:buNone/>
            </a:pPr>
            <a:r>
              <a:rPr lang="fr-FR" dirty="0" smtClean="0"/>
              <a:t>-J’y vais de ce pas. »</a:t>
            </a:r>
          </a:p>
          <a:p>
            <a:pPr>
              <a:buNone/>
            </a:pPr>
            <a:r>
              <a:rPr lang="fr-FR" dirty="0" smtClean="0"/>
              <a:t>	Son compagnon, trop paresseux  pour aller à l’autre bout de la ville, marcha jusqu’à l’église voisine et demanda :</a:t>
            </a:r>
          </a:p>
          <a:p>
            <a:pPr>
              <a:buNone/>
            </a:pPr>
            <a:r>
              <a:rPr lang="fr-FR" dirty="0" smtClean="0"/>
              <a:t>« Mon père, je vous prie de m’excuser pour le dérangement mais Fulbert a un chat dans la gorge ! Pouvez-vous demander à l’un de vos fidèles de nous ramener un docteur ?</a:t>
            </a:r>
          </a:p>
          <a:p>
            <a:pPr>
              <a:buNone/>
            </a:pPr>
            <a:r>
              <a:rPr lang="fr-FR" dirty="0" smtClean="0"/>
              <a:t>- D’accord, je vais prévenir Henri. »</a:t>
            </a:r>
          </a:p>
          <a:p>
            <a:pPr>
              <a:buNone/>
            </a:pPr>
            <a:r>
              <a:rPr lang="fr-FR" dirty="0" smtClean="0"/>
              <a:t>	L’homme pieux  ayant mal compris l’expression «  Avoir un chat dans la gorge alla chercher un vétérinaire. Une fois arrivés chez Fulbert, Henri  annonça :</a:t>
            </a:r>
          </a:p>
          <a:p>
            <a:pPr>
              <a:buNone/>
            </a:pPr>
            <a:r>
              <a:rPr lang="fr-FR" dirty="0" smtClean="0"/>
              <a:t>« C’est bon, il est là, il va pouvoir vous retirer cet animal coincé dans votre trachée !</a:t>
            </a:r>
          </a:p>
          <a:p>
            <a:pPr>
              <a:buNone/>
            </a:pPr>
            <a:r>
              <a:rPr lang="fr-FR" dirty="0" smtClean="0"/>
              <a:t>-Henri ! Vous avez mal compris, s’exclama Jean-Raoul, il est enroué ! I n’a pas un véritable chat dans la gorge.</a:t>
            </a:r>
          </a:p>
          <a:p>
            <a:pPr>
              <a:buNone/>
            </a:pPr>
            <a:r>
              <a:rPr lang="fr-FR" dirty="0" smtClean="0"/>
              <a:t>-Ne vous inquiétez pas, répondit le vétérinaire, je suis aussi médecin ! »</a:t>
            </a:r>
          </a:p>
          <a:p>
            <a:pPr>
              <a:buNone/>
            </a:pPr>
            <a:r>
              <a:rPr lang="fr-FR" dirty="0" smtClean="0"/>
              <a:t>	Le vétérinaire réussit à calmer sa toux, le curé arriva et les invita tous  à manger un bon rôti à la broche et de la soupe au lard pour fêter cette journée épuisante.</a:t>
            </a:r>
          </a:p>
          <a:p>
            <a:pPr>
              <a:buNone/>
            </a:pPr>
            <a:r>
              <a:rPr lang="fr-FR" dirty="0" smtClean="0"/>
              <a:t>			Clara </a:t>
            </a:r>
            <a:r>
              <a:rPr lang="fr-FR" dirty="0" err="1" smtClean="0"/>
              <a:t>Lorie</a:t>
            </a:r>
            <a:endParaRPr lang="fr-FR" dirty="0" smtClean="0"/>
          </a:p>
          <a:p>
            <a:endParaRPr lang="fr-FR" dirty="0"/>
          </a:p>
        </p:txBody>
      </p:sp>
      <p:pic>
        <p:nvPicPr>
          <p:cNvPr id="4" name="Image 3" descr="photo redaction fabliau.jpg"/>
          <p:cNvPicPr/>
          <p:nvPr/>
        </p:nvPicPr>
        <p:blipFill>
          <a:blip r:embed="rId2" cstate="print"/>
          <a:stretch>
            <a:fillRect/>
          </a:stretch>
        </p:blipFill>
        <p:spPr>
          <a:xfrm>
            <a:off x="3635896" y="4941168"/>
            <a:ext cx="2051834" cy="1727860"/>
          </a:xfrm>
          <a:prstGeom prst="rect">
            <a:avLst/>
          </a:prstGeom>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pPr>
              <a:buNone/>
            </a:pPr>
            <a:r>
              <a:rPr lang="fr-FR" sz="1400" dirty="0" smtClean="0"/>
              <a:t>		</a:t>
            </a:r>
          </a:p>
          <a:p>
            <a:pPr>
              <a:buNone/>
            </a:pPr>
            <a:endParaRPr lang="fr-FR" sz="1400" dirty="0" smtClean="0"/>
          </a:p>
          <a:p>
            <a:pPr>
              <a:buNone/>
            </a:pPr>
            <a:endParaRPr lang="fr-FR" sz="1400" dirty="0" smtClean="0"/>
          </a:p>
          <a:p>
            <a:pPr>
              <a:buNone/>
            </a:pPr>
            <a:endParaRPr lang="fr-FR" sz="1400" dirty="0" smtClean="0"/>
          </a:p>
          <a:p>
            <a:pPr>
              <a:buNone/>
            </a:pPr>
            <a:endParaRPr lang="fr-FR" sz="1400" dirty="0" smtClean="0"/>
          </a:p>
          <a:p>
            <a:pPr>
              <a:buNone/>
            </a:pPr>
            <a:r>
              <a:rPr lang="fr-FR" sz="1400" dirty="0" smtClean="0"/>
              <a:t>	</a:t>
            </a:r>
            <a:r>
              <a:rPr lang="fr-FR" sz="1400" dirty="0" smtClean="0"/>
              <a:t>	Il s’agissait de rédiger un fabliau à la manière de ceux qui ont été étudiés en classe, </a:t>
            </a:r>
            <a:r>
              <a:rPr lang="fr-FR" sz="1400" dirty="0" smtClean="0"/>
              <a:t>comportant un quiproquo reposant sur l’interprétation au sens propre d’une expression à comprendre au sens figuré</a:t>
            </a:r>
            <a:r>
              <a:rPr lang="fr-FR" sz="1400" dirty="0" smtClean="0"/>
              <a:t>.</a:t>
            </a:r>
          </a:p>
          <a:p>
            <a:pPr>
              <a:buNone/>
            </a:pPr>
            <a:r>
              <a:rPr lang="fr-FR" sz="1400" dirty="0" smtClean="0"/>
              <a:t>	</a:t>
            </a:r>
            <a:r>
              <a:rPr lang="fr-FR" sz="1400" dirty="0" smtClean="0"/>
              <a:t>			L’enseignante : Mme SABOURIN - LHOMME</a:t>
            </a:r>
            <a:endParaRPr lang="fr-FR" sz="1400" dirty="0" smtClean="0"/>
          </a:p>
          <a:p>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07504" y="1874125"/>
            <a:ext cx="9036496" cy="433965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fr-FR" sz="12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Un poil dans la main</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Il me prend l’envie de vous raconter l’histoire de Paquette et de Robert, un couple de vilains dont le mari était très paresseux. La femme demanda à son mari de lui venir en aide pour nourrir le bétail, mais, Robert n’ayant pas envie, refusa catégoriquement. Désespérée, Paquette partit de la chaumière pour écouter les précieux conseils du curé. Quand elle arriva, il l’accueillit  et la questionna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Ma chère, qu’est-ce qui vous conduit en ce lieu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-C’est au sujet de mon mari, il est d’une paresse épouvantable ! s’exclama la femme.</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-Je vois, dit le curé, il a un poil dans la main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-Êtes-vous sûr de votre affirmation ? demanda Paquette.</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-Sûr et certain ! lança l’homme. Et maintenant retournez auprès de votre mari.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La femme, soulagée par ce conseil, rentra chez elle sans plus attendre. Paquette prépara un bouillon parfumé au lard pour le dîner. À l’heure de passer à table, son mari avait revêtu une chemise blanche et des chausses marron clair. Elle s’approcha doucement de son époux, une paire de cisailles à la main. Surpris, l’homme l’interrogea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Mais qu’est-ce que tu fais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-Je vais couper le poil de ta main, ainsi ta paresse disparaîtra ! expliqua-t-elle.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-Pourquoi me couper un poil m’enlèverait ma paresse ? s’étonna Robert.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Son épouse lui expliqua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Je suis allée demander conseil au curé qui m’a expliqué que tu avais un poil dans la main, je pensais qu’en l’enlevant, tu ne serais plus paresseux !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Le mari ricana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Femme, tu as mal interprété les paroles du curé !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De cette histoire, on doit retenir qu’il faut toujours bien interpréter les paroles de son interlocuteur. Il ne faut donc pas toujours prendre les choses au pied et à la lettre.  </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Solène </a:t>
            </a:r>
            <a:r>
              <a:rPr kumimoji="0" lang="fr-FR" sz="12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chloé</a:t>
            </a: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P</a:t>
            </a:r>
            <a:endParaRPr kumimoji="0" lang="fr-FR" sz="1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itre 4"/>
          <p:cNvSpPr>
            <a:spLocks noGrp="1"/>
          </p:cNvSpPr>
          <p:nvPr>
            <p:ph type="title"/>
          </p:nvPr>
        </p:nvSpPr>
        <p:spPr>
          <a:xfrm>
            <a:off x="457200" y="274638"/>
            <a:ext cx="8229600" cy="418058"/>
          </a:xfrm>
        </p:spPr>
        <p:txBody>
          <a:bodyPr>
            <a:normAutofit fontScale="90000"/>
          </a:bodyPr>
          <a:lstStyle/>
          <a:p>
            <a:endParaRPr lang="fr-FR" dirty="0"/>
          </a:p>
        </p:txBody>
      </p:sp>
      <p:pic>
        <p:nvPicPr>
          <p:cNvPr id="7" name="il_fi" descr="http://img.over-blog-kiwi.com/1/23/52/72/20150205/ob_dac30d_020-amolenuvolette-it-1490-1500-le-bai.jpg"/>
          <p:cNvPicPr>
            <a:picLocks noGrp="1"/>
          </p:cNvPicPr>
          <p:nvPr>
            <p:ph idx="1"/>
          </p:nvPr>
        </p:nvPicPr>
        <p:blipFill>
          <a:blip r:embed="rId2" cstate="print"/>
          <a:srcRect/>
          <a:stretch>
            <a:fillRect/>
          </a:stretch>
        </p:blipFill>
        <p:spPr bwMode="auto">
          <a:xfrm>
            <a:off x="3851920" y="0"/>
            <a:ext cx="1420000" cy="19168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ChangeArrowheads="1"/>
          </p:cNvSpPr>
          <p:nvPr/>
        </p:nvSpPr>
        <p:spPr bwMode="auto">
          <a:xfrm>
            <a:off x="0" y="177810"/>
            <a:ext cx="9144000" cy="51706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sng" strike="noStrike" cap="none" normalizeH="0" baseline="0" dirty="0" smtClean="0">
                <a:ln>
                  <a:noFill/>
                </a:ln>
                <a:solidFill>
                  <a:srgbClr val="000000"/>
                </a:solidFill>
                <a:effectLst/>
                <a:latin typeface="Calibri" pitchFamily="34" charset="0"/>
                <a:ea typeface="Calibri" pitchFamily="34" charset="0"/>
                <a:cs typeface="Times New Roman" pitchFamily="18" charset="0"/>
              </a:rPr>
              <a:t> Une histoire d’amour qui finit mal</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Ceci n’est pas un conte, ni une fable, Messires, je vais vous raconter l’histoire d’un jeune paysan un peu sot nommé Thibaud. Il voulait rentrer dans les bonnes grâces de la jeune fille qu’il aimait depuis des lustres mais celle-ci ne le remarquait pas.</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Il alla frapper à la chaumière de son voisin maître Robert.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Celui-ci lui ouvrit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Bienvenue Thibaud, entre, je te prie, il fait grand froid, qu’est-ce qui t’amène ici ?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-Bonjour, merci de m’accueillir si chaleureusement, j’ai besoin de conseils répondit le vilain.</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-En quoi puis-je t’aider? Interrogea le  voisin.</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-Bon, voilà, je suis amoureux d’une belle demoiselle, nommée Marie, qui habite en face de chez moi et…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Son ami l’interrompit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-Ah, ah, ces jeunes,  tu ne sais pas comment lui plaire,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-Il en est bien ainsi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-Fais lui ta cour et, surtout, caresse -  la bien dans le sens du poil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-Merci beaucoup.»</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En rentrant chez lui pour cuisiner une soupe au bouillon parfumée de lard -  je peux vous dire  que cela sentait bon -  il aperçut son amoureuse qui observait le prince, Alexis I, d’un regard amoureux. Thibaud fut très jaloux, et, en préparent à manger, il renversa son couteau et sa timbale remplie d’eau. Il était furieux et avait les yeux rouges comme un démon.</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Finalement il s’arma de courage, marcha jusqu’à la maison de la jeune fille qui arrosait les fleurs de son jardin. Il s’approcha d’elle doucement et, d’un mouvement hésitant ,lui souleva la tunique. Il lui caressa alors la jambe dans le sens de ses poils.</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Effrayée et choquée, Marie frappa le jeune garçon et lui ordonna de ne plus jamais s’approcher d’elle. Le prince, qui, passant par là, avait vu la scène, roua de coups le pauvre paysan.</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Je vous laisse imaginer la stupeur de Thibaud. Ce dernier alla voir son voisin pour lui dire que son conseil était idiot mais celui-ci se moqua de lui et lui expliqua ce que signifiait  «caresser dans le sens du poil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Le jeune vilain, déçu, sortit et ce qu’il vit le désespéra encore plus : le prince et Marie, les yeux dans les yeux, se déclaraient leur flamme. Il rentra chez lui triste et solitaire. Les conseilleurs ne sont pas les payeurs. Aussi, assurez-vous d’avoir bien compris les suggestions que l’on vous fait.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3009" name="Image 0" descr="miniature 1.jpg"/>
          <p:cNvPicPr>
            <a:picLocks noChangeAspect="1" noChangeArrowheads="1"/>
          </p:cNvPicPr>
          <p:nvPr/>
        </p:nvPicPr>
        <p:blipFill>
          <a:blip r:embed="rId2" cstate="print"/>
          <a:srcRect/>
          <a:stretch>
            <a:fillRect/>
          </a:stretch>
        </p:blipFill>
        <p:spPr bwMode="auto">
          <a:xfrm>
            <a:off x="1259632" y="4816625"/>
            <a:ext cx="2160240" cy="2041375"/>
          </a:xfrm>
          <a:prstGeom prst="rect">
            <a:avLst/>
          </a:prstGeom>
          <a:noFill/>
        </p:spPr>
      </p:pic>
      <p:sp>
        <p:nvSpPr>
          <p:cNvPr id="43011" name="Rectangle 3"/>
          <p:cNvSpPr>
            <a:spLocks noChangeArrowheads="1"/>
          </p:cNvSpPr>
          <p:nvPr/>
        </p:nvSpPr>
        <p:spPr bwMode="auto">
          <a:xfrm>
            <a:off x="0" y="4081076"/>
            <a:ext cx="255198" cy="276999"/>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rgbClr val="000000"/>
                </a:solidFill>
                <a:effectLst/>
                <a:latin typeface="Calibri" pitchFamily="34" charset="0"/>
                <a:ea typeface="Calibri" pitchFamily="34" charset="0"/>
                <a:cs typeface="Times New Roman" pitchFamily="18" charset="0"/>
              </a:rPr>
              <a:t>  </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Rectangle 6"/>
          <p:cNvSpPr/>
          <p:nvPr/>
        </p:nvSpPr>
        <p:spPr>
          <a:xfrm rot="10800000" flipV="1">
            <a:off x="4499992" y="5734418"/>
            <a:ext cx="4464496" cy="1200329"/>
          </a:xfrm>
          <a:prstGeom prst="rect">
            <a:avLst/>
          </a:prstGeom>
        </p:spPr>
        <p:txBody>
          <a:bodyPr wrap="square">
            <a:spAutoFit/>
          </a:bodyPr>
          <a:lstStyle/>
          <a:p>
            <a:pPr lvl="0" fontAlgn="base">
              <a:spcBef>
                <a:spcPct val="0"/>
              </a:spcBef>
              <a:spcAft>
                <a:spcPct val="0"/>
              </a:spcAft>
            </a:pPr>
            <a:r>
              <a:rPr lang="fr-FR" dirty="0" smtClean="0">
                <a:solidFill>
                  <a:srgbClr val="000000"/>
                </a:solidFill>
                <a:latin typeface="Calibri" pitchFamily="34" charset="0"/>
                <a:ea typeface="Calibri" pitchFamily="34" charset="0"/>
                <a:cs typeface="Times New Roman" pitchFamily="18" charset="0"/>
              </a:rPr>
              <a:t>Voici ce que voit Thibaud en sortant de chez son voisin.</a:t>
            </a:r>
            <a:endParaRPr lang="fr-FR" dirty="0" smtClean="0">
              <a:solidFill>
                <a:srgbClr val="000000"/>
              </a:solidFill>
              <a:latin typeface="Arial" pitchFamily="34" charset="0"/>
              <a:ea typeface="Calibri" pitchFamily="34" charset="0"/>
              <a:cs typeface="Times New Roman" pitchFamily="18" charset="0"/>
            </a:endParaRPr>
          </a:p>
          <a:p>
            <a:pPr lvl="0" eaLnBrk="0" fontAlgn="base" hangingPunct="0">
              <a:spcBef>
                <a:spcPct val="0"/>
              </a:spcBef>
              <a:spcAft>
                <a:spcPct val="0"/>
              </a:spcAft>
            </a:pPr>
            <a:r>
              <a:rPr lang="fr-FR" dirty="0" smtClean="0">
                <a:solidFill>
                  <a:srgbClr val="000000"/>
                </a:solidFill>
                <a:latin typeface="Arial" pitchFamily="34" charset="0"/>
                <a:ea typeface="Calibri" pitchFamily="34" charset="0"/>
                <a:cs typeface="Times New Roman" pitchFamily="18" charset="0"/>
              </a:rPr>
              <a:t>Réalisé par Flavie VIALLIS et Mélia ENILORAC </a:t>
            </a:r>
            <a:endParaRPr lang="fr-FR" sz="2800" dirty="0" smtClean="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1"/>
          <p:cNvSpPr>
            <a:spLocks noChangeArrowheads="1"/>
          </p:cNvSpPr>
          <p:nvPr/>
        </p:nvSpPr>
        <p:spPr bwMode="auto">
          <a:xfrm>
            <a:off x="0" y="320242"/>
            <a:ext cx="9144000" cy="452431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Damoiselle, damoiseaux , je vais vous raconter l’histoire d’un vilain pour vous amuser. Ce vilain  était amoureux d’une jolie femme dont le teint était d’une blancheur éclatante comme la neige.</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Mais le jeune homme ne savait pas comment se faire remarquer. Alors il demanda à son ami Gilbert  comment il fallait s’y prendre  pour séduire la jeune fille du meunier. Son compagnon lui répondit :</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Tu dois lui jeter de la poudre dans les yeux. Et avec un peu de chance elle va tomber à tes pieds !!</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-Entendu ! Dès demain je le ferai, affirma le vilain.»</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Écoutez comment il s’y prit. En début d’après  - midi Paquette partit dans les champs, pour cueillir des fleurs. A ce moment -  là le jouvenceau arriva chez lui, prit de la poudre puis alla au pré et vit la jeune fille. Il s’approcha d’elle à vive allure  en voulant lui mettre une grande poigné de poudre dans ses yeux. Celle-ci prit peur et courut  à toute vitesse. Le jeune vilain la poursuivit pendant  cinq minutes puis s’arrêta et se demanda s’il avait bien compris ce que lui avait demandé son fidèle compagnon.</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Il essaya de faire comprendre à la belle le malentendu ! Mais celle-ci ne voulut rien entendre  et s’en alla.</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Le lendemain son ami vint le voir pour prendre de ses nouvelles mais le vilain désespéré ne sut lui expliquer sa mésaventure. Cette histoire vous prouve une fois de plus que ce qui compte dans les épreuves que l’on traverse, c’est la leçon que l’on retire.</a:t>
            </a: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t>
            </a:r>
            <a:r>
              <a:rPr kumimoji="0" lang="fr-FR" sz="1600" b="0" i="0" u="none" strike="noStrike" cap="none" normalizeH="0" baseline="0" dirty="0" err="1" smtClean="0">
                <a:ln>
                  <a:noFill/>
                </a:ln>
                <a:solidFill>
                  <a:schemeClr val="tx1"/>
                </a:solidFill>
                <a:effectLst/>
                <a:latin typeface="Calibri" pitchFamily="34" charset="0"/>
                <a:ea typeface="Calibri" pitchFamily="34" charset="0"/>
                <a:cs typeface="Times New Roman" pitchFamily="18" charset="0"/>
              </a:rPr>
              <a:t>Wiam</a:t>
            </a:r>
            <a:r>
              <a:rPr kumimoji="0" lang="fr-FR" sz="16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Hugo</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sz="1600" b="0" i="0" u="none" strike="noStrike" cap="none" normalizeH="0" baseline="0" dirty="0" smtClean="0">
              <a:ln>
                <a:noFill/>
              </a:ln>
              <a:solidFill>
                <a:schemeClr val="tx1"/>
              </a:solidFill>
              <a:effectLst/>
              <a:latin typeface="Arial" pitchFamily="34" charset="0"/>
              <a:cs typeface="Arial" pitchFamily="34" charset="0"/>
            </a:endParaRPr>
          </a:p>
        </p:txBody>
      </p:sp>
      <p:pic>
        <p:nvPicPr>
          <p:cNvPr id="3" name="il_fi" descr="http://ecole.souchez.free.fr/Ana%20Livre/Le%20MoyenAge/paysan.jpg"/>
          <p:cNvPicPr/>
          <p:nvPr/>
        </p:nvPicPr>
        <p:blipFill>
          <a:blip r:embed="rId2" cstate="print"/>
          <a:srcRect/>
          <a:stretch>
            <a:fillRect/>
          </a:stretch>
        </p:blipFill>
        <p:spPr bwMode="auto">
          <a:xfrm>
            <a:off x="2771799" y="4725144"/>
            <a:ext cx="3024337" cy="187220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0" y="889843"/>
            <a:ext cx="9144000" cy="50783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Je vais vous raconter une histoire, si vous voulez bien m’écouter. C’est l’aventure de Vivien, un vilain vivant avec sa femme Ida et son fidèle chien Rantanplan. Le jeune paysan possède un troupeau de moutons protégé par son chien.</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Vivien et Ida rentrent manger ensemble, pendant que Rantanplan surveille le troupeau. Lorsqu’ ils ont terminé le dîner, le couple appelle le chien, ce dernier ne répond pas, il l’appelle plusieurs fois mais Rantanplan ne se montre toujours pas. Vivien ne s’inquiète pas outre mesure, il part alors se coucher.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Le matin, le jeune homme sort de la maison et ne voit pas Rantanplan ; leur molosse n’est pas à sa place habituelle. Comme Vivien est un homme très paresseux et ne veut pas se fatiguer à faire le tour du village, il part demander de l’aide chez son vieux voisin. Arrivé devant la modeste chaumière de son ami, le paysan frappe à la porte et quelqu’un lui ouvre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&lt;&lt; Bien le bonjour, que puis-je faire pour vous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-Bonjour, répond Vivien, je cherche mon fidèle chien Rantanplan, ne l’auriez-vous pas vu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-Il n’est pas très fidèle, votre molosse, s’il disparaît ainsi, mais je ne pense pas l’avoir aperçu.</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Alors peut-être pouvez-vous m’aider à retrouver mon chien ? questionne le paysan.</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-Je regrette monsieur, ce n’est pas que j’ai un poil dans la main, mais le village est tellement grand ; mieux vaut chercher une aiguille dans une botte de foin.</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-Merci de votre aide, lance Vivien en courant. &gt;&gt;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Il est déjà assez loin quand  le voisin  lui crie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&lt;&lt; Ce n’était pas une aide &gt;&gt;.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Mais le paysan n’a pas entendu.</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Vivien part aussitôt prévenir Ida et lui tient ses propos :</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&lt;&lt; Il faut aller à la grange, le voisin m’a expliqué que si nous trouvions une aiguille dans une botte de foin, cela ferait peut-être revenir Rantanplan. &gt;&gt;</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Sans s’attarder, ils partent tous les deux dans leur grange espérant trouver une aiguille dans une botte de foin. Une fois dans leur abri, Vivien et Ida entament chacun un morceau de fourrage, ils examinent chaque brin d’herbe pour voir s’il ne se confond pas avec l’aiguille recherchée. Ils passent toute la journée ainsi.</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Le pauvre couple, désespéré, finit par abandonner la recherche. Le même soir Rantanplan finit par réapparaître : Vivien  et ont le sourire aux lèvres. Telle est la leçon du fabliau : il faut persévérer pour pouvoir avancer dans la vie et alors la chance arrive.</a:t>
            </a:r>
            <a:endParaRPr kumimoji="0" lang="fr-FR"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1111250" algn="l"/>
              </a:tabLst>
            </a:pPr>
            <a:r>
              <a:rPr kumimoji="0" lang="fr-FR" sz="12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Rosny Niels</a:t>
            </a:r>
            <a:endParaRPr kumimoji="0" lang="fr-FR"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flipV="1">
            <a:off x="457200" y="228919"/>
            <a:ext cx="7499176" cy="45719"/>
          </a:xfrm>
        </p:spPr>
        <p:txBody>
          <a:bodyPr>
            <a:normAutofit fontScale="90000"/>
          </a:bodyPr>
          <a:lstStyle/>
          <a:p>
            <a:endParaRPr lang="fr-FR" dirty="0"/>
          </a:p>
        </p:txBody>
      </p:sp>
      <p:sp>
        <p:nvSpPr>
          <p:cNvPr id="3" name="Espace réservé du contenu 2"/>
          <p:cNvSpPr>
            <a:spLocks noGrp="1"/>
          </p:cNvSpPr>
          <p:nvPr>
            <p:ph idx="1"/>
          </p:nvPr>
        </p:nvSpPr>
        <p:spPr/>
        <p:txBody>
          <a:bodyPr/>
          <a:lstStyle/>
          <a:p>
            <a:endParaRPr lang="fr-FR" dirty="0"/>
          </a:p>
        </p:txBody>
      </p:sp>
      <p:sp>
        <p:nvSpPr>
          <p:cNvPr id="28673" name="Rectangle 1"/>
          <p:cNvSpPr>
            <a:spLocks noChangeArrowheads="1"/>
          </p:cNvSpPr>
          <p:nvPr/>
        </p:nvSpPr>
        <p:spPr bwMode="auto">
          <a:xfrm>
            <a:off x="0" y="828702"/>
            <a:ext cx="9144000"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FR" sz="1400" b="0" i="0" u="sng" strike="noStrike" cap="none" normalizeH="0" baseline="0" dirty="0" smtClean="0">
                <a:ln>
                  <a:noFill/>
                </a:ln>
                <a:solidFill>
                  <a:schemeClr val="tx1"/>
                </a:solidFill>
                <a:effectLst/>
                <a:latin typeface="Calibri" pitchFamily="34" charset="0"/>
                <a:ea typeface="Calibri" pitchFamily="34" charset="0"/>
                <a:cs typeface="Times New Roman" pitchFamily="18" charset="0"/>
              </a:rPr>
              <a:t>Le vilain qui voulait être connu et admiré</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Il fait bon écouter les fabliaux, Messires, si le conte est joliment fait, on oublie tout ce qui est désagréable. C’est l’histoire d’un vilain nommé Richard. Il restait constamment seul car sa personnalité était différente de celle des autres.</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Un jour d’automne, où les feuilles vermeilles et dorées tournoyaient dans le ciel grisâtre et nuageux, Richard, ayant assez de la solitude, s’en va quérir conseil chez sa tante.                                                              </a:t>
            </a: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Ma chère, implora-t-il, je vous en conjure, je suis lassé de cette solitude. Aidez- moi, je vous en prie ! »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 ces mots, la tante lui répondit en lui tendant une soupe encore fumante au lard et une galette de pain noir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Mon bon neveu, jette donc de la poudre aux yeux des villageois !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-Merci bien, ma tante.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Ai-je besoin de dire la suite, Messieurs et Mesdames qui m’écoutez si fort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Il s’en alla gaiement acheter la poudre conseillée au marché. La semaine qui suivit, Richard se rendit à cette foire une nouvelle fois. Il monta sur l’estrade réservée aux saltimbanques pendant que ceux-ci jouaient et s’avança vers le public. Un joueur de luth l’interpella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L’ami, que fais-tu ici ?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Sans lui répondre, Richard sortit de sa bourse la poudre achetée la semaine précédente et la jeta aux yeux des villageois amoncelés devant l’estrade.</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La foule était irritée. L’un des paysans s’écria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Idiot ! Pourquoi as-tu fait cela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-Pour être connu et admiré Messeigneurs. On m’a dit de vous jeter de la poudre aux yeux.</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Ignorant, ce n’est pas là ce qu’il  faut comprendre ! Cela signifie qu’il  faut agir pour épater et époustoufler l’entourage afin d’être admiré ! »</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Tout penaud, Richard s’excusa et descendit de l’estrade. Encore de nos jours, Messeigneurs, il est connu mais pas admiré.</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	Cette aventure, Messires, vous le montre une fois de plus : les hommes ont trop souvent tendance à rejeter les individus différents de par le caractère, ou bien les manières. Pas besoin de commenter beaucoup. J’ai fini l’histoire de l’infortuné vilain Richard.</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FR" sz="1400" b="0"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FRADET Sarah &amp; LE THIEC Alice 5B</a:t>
            </a:r>
            <a:endParaRPr kumimoji="0" lang="fr-FR" sz="1400" b="0" i="0" u="none" strike="noStrike" cap="none" normalizeH="0" baseline="0" dirty="0" smtClean="0">
              <a:ln>
                <a:noFill/>
              </a:ln>
              <a:solidFill>
                <a:schemeClr val="tx1"/>
              </a:solidFill>
              <a:effectLst/>
              <a:latin typeface="Arial" pitchFamily="34" charset="0"/>
              <a:cs typeface="Arial" pitchFamily="34" charset="0"/>
            </a:endParaRPr>
          </a:p>
        </p:txBody>
      </p:sp>
      <p:pic>
        <p:nvPicPr>
          <p:cNvPr id="5" name="Image 4" descr="5._ville_marchande__d_tail_"/>
          <p:cNvPicPr/>
          <p:nvPr/>
        </p:nvPicPr>
        <p:blipFill>
          <a:blip r:embed="rId2" cstate="print"/>
          <a:srcRect/>
          <a:stretch>
            <a:fillRect/>
          </a:stretch>
        </p:blipFill>
        <p:spPr bwMode="auto">
          <a:xfrm>
            <a:off x="7452320" y="0"/>
            <a:ext cx="1440160" cy="112474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dirty="0"/>
          </a:p>
        </p:txBody>
      </p:sp>
      <p:sp>
        <p:nvSpPr>
          <p:cNvPr id="3" name="Espace réservé du contenu 2"/>
          <p:cNvSpPr>
            <a:spLocks noGrp="1"/>
          </p:cNvSpPr>
          <p:nvPr>
            <p:ph idx="1"/>
          </p:nvPr>
        </p:nvSpPr>
        <p:spPr>
          <a:xfrm>
            <a:off x="457200" y="2060848"/>
            <a:ext cx="8229600" cy="4797152"/>
          </a:xfrm>
        </p:spPr>
        <p:txBody>
          <a:bodyPr>
            <a:normAutofit fontScale="40000" lnSpcReduction="20000"/>
          </a:bodyPr>
          <a:lstStyle/>
          <a:p>
            <a:pPr>
              <a:buNone/>
            </a:pPr>
            <a:r>
              <a:rPr lang="fr-FR" b="1" u="sng" dirty="0"/>
              <a:t>Rendez-vous galant avec un lapin.</a:t>
            </a:r>
            <a:endParaRPr lang="fr-FR" dirty="0"/>
          </a:p>
          <a:p>
            <a:pPr>
              <a:buNone/>
            </a:pPr>
            <a:r>
              <a:rPr lang="fr-FR" dirty="0"/>
              <a:t> </a:t>
            </a:r>
          </a:p>
          <a:p>
            <a:pPr>
              <a:buNone/>
            </a:pPr>
            <a:r>
              <a:rPr lang="fr-FR" dirty="0"/>
              <a:t>      Taisez-vous et écoutez- moi, puisque vous attendez que je vous raconte un beau fabliau, je ne vais pas vous en priver. C’est l’histoire d’un riche vilain nommé Raoul, qui avait donné un rendez-vous galant ce jour du premier mai à une belle jeune femme qui s’appelait Paquette. Raoul était bien content de revoir cette charmante dame dont il avait fait la connaissance  plusieurs semaines auparavant.</a:t>
            </a:r>
          </a:p>
          <a:p>
            <a:pPr>
              <a:buNone/>
            </a:pPr>
            <a:r>
              <a:rPr lang="fr-FR" dirty="0"/>
              <a:t>      Quelques heures avant cette fameuse rencontre, le jeune vilain était en compagnie de son ami Pierre-Paul-Jacques. Celui - ci lui proposa comme toujours, au dernier moment, de se joindre à lui à la fête du village qui se déroulait en même temps que le dîner  prévu avec Paquette. Raoul, bien ennuyé de ne pas pouvoir rejoindre Pierre-Paul-Jacques ce soir - là, demanda conseil à son ami.                                                                                                        «Pierre, que dois-je faire? </a:t>
            </a:r>
          </a:p>
          <a:p>
            <a:pPr>
              <a:buNone/>
            </a:pPr>
            <a:r>
              <a:rPr lang="fr-FR" dirty="0"/>
              <a:t>-Et bien Raoul, la seule chose que je puisse te conseiller, c’est de poser un lapin à ta future compagne.                                                                                                                                      -Merci.»</a:t>
            </a:r>
          </a:p>
          <a:p>
            <a:pPr>
              <a:buNone/>
            </a:pPr>
            <a:r>
              <a:rPr lang="fr-FR" dirty="0"/>
              <a:t>       Raoul, se rendit compte dans son humble demeure afin d’aller quérir l’animal dans son clapier. Il l’attrapa brusquement par son doux pelage et courut aussi vite que possible pour  le déposer devant sa bien - aimée. Il arriva à temps et vit Paquette au milieu de la salle de l’auberge. Il déposa  promptement le lapin sur l’assiette de Paquette et s’enfuit sans mot dire. </a:t>
            </a:r>
          </a:p>
          <a:p>
            <a:pPr>
              <a:buNone/>
            </a:pPr>
            <a:r>
              <a:rPr lang="fr-FR" dirty="0"/>
              <a:t>      Raoul  se dirigea  alors vers l’endroit où se déroulait la fête du village puis retrouva Pierre-Paul-Jacques.</a:t>
            </a:r>
          </a:p>
          <a:p>
            <a:pPr>
              <a:buNone/>
            </a:pPr>
            <a:r>
              <a:rPr lang="fr-FR" dirty="0"/>
              <a:t>      Quelques temps plus tard, Paquette vint frapper à la porte de Raoul pour lui proposer un nouveau rendez-vous. Le lendemain, Raoul rejoignit Paquette cette fois chez elle et elle  lui fit manger le lapin que le paysan avait déposé l’autre soir à l’auberge.  La seule chose que les deux jeunes gens ignoraient  était que le lapin était très malade. Cela leur donna une bonne indigestion qui leur dura plusieurs jours. Mieux vaut réfléchir  deux fois avant d’agir : ainsi se termine mon fabliau.  			 Léonie Inès</a:t>
            </a:r>
          </a:p>
          <a:p>
            <a:pPr>
              <a:buNone/>
            </a:pPr>
            <a:endParaRPr lang="fr-FR" dirty="0"/>
          </a:p>
        </p:txBody>
      </p:sp>
      <p:pic>
        <p:nvPicPr>
          <p:cNvPr id="4" name="il_fi" descr="https://s-media-cache-ak0.pinimg.com/236x/6c/8e/6e/6c8e6ee5b1563539e624fb7124228a55.jpg"/>
          <p:cNvPicPr/>
          <p:nvPr/>
        </p:nvPicPr>
        <p:blipFill>
          <a:blip r:embed="rId2" cstate="print"/>
          <a:srcRect/>
          <a:stretch>
            <a:fillRect/>
          </a:stretch>
        </p:blipFill>
        <p:spPr bwMode="auto">
          <a:xfrm>
            <a:off x="2843808" y="0"/>
            <a:ext cx="3096344" cy="206084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a:xfrm>
            <a:off x="457200" y="274638"/>
            <a:ext cx="8229600" cy="58018"/>
          </a:xfrm>
        </p:spPr>
        <p:txBody>
          <a:bodyPr>
            <a:normAutofit fontScale="90000"/>
          </a:bodyPr>
          <a:lstStyle/>
          <a:p>
            <a:endParaRPr lang="fr-FR" dirty="0"/>
          </a:p>
        </p:txBody>
      </p:sp>
      <p:sp>
        <p:nvSpPr>
          <p:cNvPr id="6" name="Espace réservé du contenu 5"/>
          <p:cNvSpPr>
            <a:spLocks noGrp="1"/>
          </p:cNvSpPr>
          <p:nvPr>
            <p:ph sz="half" idx="1"/>
          </p:nvPr>
        </p:nvSpPr>
        <p:spPr>
          <a:xfrm>
            <a:off x="251520" y="620688"/>
            <a:ext cx="4824536" cy="5904656"/>
          </a:xfrm>
        </p:spPr>
        <p:txBody>
          <a:bodyPr>
            <a:normAutofit fontScale="47500" lnSpcReduction="20000"/>
          </a:bodyPr>
          <a:lstStyle/>
          <a:p>
            <a:pPr>
              <a:buNone/>
            </a:pPr>
            <a:r>
              <a:rPr lang="fr-FR" b="1" u="sng" dirty="0" smtClean="0"/>
              <a:t>La bêtise d’un paysan</a:t>
            </a:r>
            <a:endParaRPr lang="fr-FR" dirty="0" smtClean="0"/>
          </a:p>
          <a:p>
            <a:pPr>
              <a:buNone/>
            </a:pPr>
            <a:r>
              <a:rPr lang="fr-FR" b="1" dirty="0" smtClean="0"/>
              <a:t> </a:t>
            </a:r>
            <a:endParaRPr lang="fr-FR" dirty="0" smtClean="0"/>
          </a:p>
          <a:p>
            <a:pPr>
              <a:buNone/>
            </a:pPr>
            <a:r>
              <a:rPr lang="fr-FR" dirty="0" smtClean="0"/>
              <a:t>	Je vais vous raconter  l’histoire d’un seigneur qui voulait rénover son  vaste château, mais n’ayant pas assez d’hommes pour l’aider, il demanda conseil à son ami qui le salua dès qu’il l’aperçut :</a:t>
            </a:r>
          </a:p>
          <a:p>
            <a:pPr>
              <a:buNone/>
            </a:pPr>
            <a:r>
              <a:rPr lang="fr-FR" dirty="0" smtClean="0"/>
              <a:t> </a:t>
            </a:r>
          </a:p>
          <a:p>
            <a:pPr>
              <a:buNone/>
            </a:pPr>
            <a:r>
              <a:rPr lang="fr-FR" dirty="0" smtClean="0"/>
              <a:t>« Alors mon seigneur, que puis-je faire pour vous ?</a:t>
            </a:r>
          </a:p>
          <a:p>
            <a:pPr>
              <a:buNone/>
            </a:pPr>
            <a:r>
              <a:rPr lang="fr-FR" dirty="0" smtClean="0"/>
              <a:t>-J’aimerais que vous m’aidiez à réparer ma demeure.»</a:t>
            </a:r>
          </a:p>
          <a:p>
            <a:pPr>
              <a:buNone/>
            </a:pPr>
            <a:r>
              <a:rPr lang="fr-FR" dirty="0" smtClean="0"/>
              <a:t>L’ami du seigneur, voyant tout le travail à effectuer, rétorqua :</a:t>
            </a:r>
          </a:p>
          <a:p>
            <a:pPr>
              <a:buNone/>
            </a:pPr>
            <a:r>
              <a:rPr lang="fr-FR" dirty="0" smtClean="0"/>
              <a:t>« Vous feriez mieux de demander de l’aide aux paysans.</a:t>
            </a:r>
          </a:p>
          <a:p>
            <a:pPr>
              <a:buNone/>
            </a:pPr>
            <a:r>
              <a:rPr lang="fr-FR" dirty="0" smtClean="0"/>
              <a:t>-Merci de votre conseil, je vais le faire de ce pas. »</a:t>
            </a:r>
          </a:p>
          <a:p>
            <a:pPr>
              <a:buNone/>
            </a:pPr>
            <a:r>
              <a:rPr lang="fr-FR" dirty="0" smtClean="0"/>
              <a:t>Notre homme repartit.</a:t>
            </a:r>
          </a:p>
          <a:p>
            <a:pPr>
              <a:buNone/>
            </a:pPr>
            <a:r>
              <a:rPr lang="fr-FR" dirty="0" smtClean="0"/>
              <a:t> </a:t>
            </a:r>
          </a:p>
          <a:p>
            <a:pPr>
              <a:buNone/>
            </a:pPr>
            <a:r>
              <a:rPr lang="fr-FR" dirty="0" smtClean="0"/>
              <a:t>Puis  deux minutes plus tard, un vilain vigoureux passa par là :</a:t>
            </a:r>
          </a:p>
          <a:p>
            <a:pPr>
              <a:buNone/>
            </a:pPr>
            <a:r>
              <a:rPr lang="fr-FR" dirty="0" smtClean="0"/>
              <a:t>« Eh mon bon ami! s’exclama le seigneur. »</a:t>
            </a:r>
          </a:p>
          <a:p>
            <a:pPr>
              <a:buNone/>
            </a:pPr>
            <a:r>
              <a:rPr lang="fr-FR" dirty="0" smtClean="0"/>
              <a:t> -Qu’y a-t-il  noble sire ?</a:t>
            </a:r>
          </a:p>
          <a:p>
            <a:pPr>
              <a:buNone/>
            </a:pPr>
            <a:r>
              <a:rPr lang="fr-FR" dirty="0" smtClean="0"/>
              <a:t>-Pouvez -vous me donner un coup de pouce pour mes travaux que je souhaite réaliser dans mon château qui tombe en ruines? lui demanda le châtelain. »</a:t>
            </a:r>
          </a:p>
          <a:p>
            <a:pPr>
              <a:buNone/>
            </a:pPr>
            <a:r>
              <a:rPr lang="fr-FR" dirty="0" smtClean="0"/>
              <a:t>- bien sûr, reprit-le vilain surpris. »</a:t>
            </a:r>
          </a:p>
          <a:p>
            <a:pPr>
              <a:buNone/>
            </a:pPr>
            <a:r>
              <a:rPr lang="fr-FR" dirty="0" smtClean="0"/>
              <a:t> </a:t>
            </a:r>
          </a:p>
          <a:p>
            <a:pPr>
              <a:buNone/>
            </a:pPr>
            <a:r>
              <a:rPr lang="fr-FR" dirty="0" smtClean="0"/>
              <a:t>              Pour répondre à la demande du seigneur, le paysan le frappa avec son pouce. Celui - là le fixa d’un regard étonné.</a:t>
            </a:r>
          </a:p>
          <a:p>
            <a:pPr>
              <a:buNone/>
            </a:pPr>
            <a:r>
              <a:rPr lang="fr-FR" dirty="0" smtClean="0"/>
              <a:t> </a:t>
            </a:r>
          </a:p>
          <a:p>
            <a:pPr>
              <a:buNone/>
            </a:pPr>
            <a:r>
              <a:rPr lang="fr-FR" dirty="0" smtClean="0"/>
              <a:t>              Le paysan partit en courant : c’est là qu’il sut qu’il n’avait pas compris la requête du seigneur. De ce fabliau voici la leçon qu’il  faut retenir : qui n’a rien appris  ne peut pas savoir. Ainsi se termine mon fabliau.   			 Lise et Lola</a:t>
            </a:r>
          </a:p>
          <a:p>
            <a:pPr>
              <a:buNone/>
            </a:pPr>
            <a:endParaRPr lang="fr-FR" dirty="0"/>
          </a:p>
        </p:txBody>
      </p:sp>
      <p:pic>
        <p:nvPicPr>
          <p:cNvPr id="8" name="il_fi" descr="http://www.viviennestringa.com/medias/images/fabliaux-2.jpg"/>
          <p:cNvPicPr>
            <a:picLocks noGrp="1"/>
          </p:cNvPicPr>
          <p:nvPr>
            <p:ph sz="half" idx="2"/>
          </p:nvPr>
        </p:nvPicPr>
        <p:blipFill>
          <a:blip r:embed="rId2" cstate="print"/>
          <a:srcRect/>
          <a:stretch>
            <a:fillRect/>
          </a:stretch>
        </p:blipFill>
        <p:spPr bwMode="auto">
          <a:xfrm>
            <a:off x="5436096" y="2209953"/>
            <a:ext cx="3250704" cy="287523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57201" y="273050"/>
            <a:ext cx="2386608" cy="203622"/>
          </a:xfrm>
        </p:spPr>
        <p:txBody>
          <a:bodyPr>
            <a:normAutofit fontScale="90000"/>
          </a:bodyPr>
          <a:lstStyle/>
          <a:p>
            <a:endParaRPr lang="fr-FR" dirty="0"/>
          </a:p>
        </p:txBody>
      </p:sp>
      <p:sp>
        <p:nvSpPr>
          <p:cNvPr id="5" name="Espace réservé du contenu 4"/>
          <p:cNvSpPr>
            <a:spLocks noGrp="1"/>
          </p:cNvSpPr>
          <p:nvPr>
            <p:ph idx="1"/>
          </p:nvPr>
        </p:nvSpPr>
        <p:spPr>
          <a:xfrm>
            <a:off x="2555776" y="273050"/>
            <a:ext cx="6131024" cy="6036270"/>
          </a:xfrm>
        </p:spPr>
        <p:txBody>
          <a:bodyPr>
            <a:normAutofit fontScale="47500" lnSpcReduction="20000"/>
          </a:bodyPr>
          <a:lstStyle/>
          <a:p>
            <a:pPr>
              <a:buNone/>
            </a:pPr>
            <a:r>
              <a:rPr lang="fr-FR" b="1" dirty="0"/>
              <a:t>Le vilain aux gants</a:t>
            </a:r>
            <a:endParaRPr lang="fr-FR" dirty="0"/>
          </a:p>
          <a:p>
            <a:pPr>
              <a:buNone/>
            </a:pPr>
            <a:r>
              <a:rPr lang="fr-FR" dirty="0"/>
              <a:t>Ecoutez l’histoire qui est arrivée jadis, à Raoul notre vilain, dans un royaume lointain parmi des montagnes. Je vais vous la conter, comme jamais personne ne l’a racontée auparavant.</a:t>
            </a:r>
          </a:p>
          <a:p>
            <a:pPr>
              <a:buNone/>
            </a:pPr>
            <a:r>
              <a:rPr lang="fr-FR" dirty="0"/>
              <a:t>La messe se finissait quand Raoul se dirigea vers le prêtre, et il s’exclama :</a:t>
            </a:r>
          </a:p>
          <a:p>
            <a:pPr>
              <a:buNone/>
            </a:pPr>
            <a:r>
              <a:rPr lang="fr-FR" dirty="0"/>
              <a:t>« Mon père, j’ai besoin de vos conseils !</a:t>
            </a:r>
          </a:p>
          <a:p>
            <a:pPr>
              <a:buNone/>
            </a:pPr>
            <a:r>
              <a:rPr lang="fr-FR" dirty="0"/>
              <a:t>-Que puis-je pour vous bon vilain ?questionna le prêtre d’une voix douce.</a:t>
            </a:r>
          </a:p>
          <a:p>
            <a:pPr>
              <a:buNone/>
            </a:pPr>
            <a:r>
              <a:rPr lang="fr-FR" dirty="0"/>
              <a:t>- Je ne peux plus vivre sous la même chaumière que celle que j’appelle encore ma femme, expliqua le vilain.</a:t>
            </a:r>
          </a:p>
          <a:p>
            <a:pPr>
              <a:buNone/>
            </a:pPr>
            <a:r>
              <a:rPr lang="fr-FR" dirty="0"/>
              <a:t>-Je ne peux que vous dire de prendre des gants pour lui parler, car votre humble femme est bien fragile. »</a:t>
            </a:r>
          </a:p>
          <a:p>
            <a:pPr>
              <a:buNone/>
            </a:pPr>
            <a:r>
              <a:rPr lang="fr-FR" dirty="0"/>
              <a:t>Raoul s’en alla de l’église vers le village voisin où logeait la seule couturière du royaume.</a:t>
            </a:r>
          </a:p>
          <a:p>
            <a:pPr>
              <a:buNone/>
            </a:pPr>
            <a:r>
              <a:rPr lang="fr-FR" dirty="0"/>
              <a:t>	Il se situait à huit lieux de chez lui. Quand il entra dans l’échoppe, il interpella la femme et demanda :</a:t>
            </a:r>
          </a:p>
          <a:p>
            <a:pPr>
              <a:buNone/>
            </a:pPr>
            <a:r>
              <a:rPr lang="fr-FR" dirty="0"/>
              <a:t>« Auriez-vous l’amabilité de me vendre vos si jolis gants que voici ? »</a:t>
            </a:r>
          </a:p>
          <a:p>
            <a:pPr>
              <a:buNone/>
            </a:pPr>
            <a:r>
              <a:rPr lang="fr-FR" dirty="0"/>
              <a:t>Je me rappelle qu’elle s’exclama : </a:t>
            </a:r>
          </a:p>
          <a:p>
            <a:pPr>
              <a:buNone/>
            </a:pPr>
            <a:r>
              <a:rPr lang="fr-FR" dirty="0"/>
              <a:t>« Je vous fais part d’une offre, je vous propose aussi le bonnet le plus chaud et l’écharpe la plus douce qui soient dans ma boutique.</a:t>
            </a:r>
          </a:p>
          <a:p>
            <a:pPr>
              <a:buNone/>
            </a:pPr>
            <a:r>
              <a:rPr lang="fr-FR" dirty="0"/>
              <a:t>-Je vous remercie de vos services. Adieu. »</a:t>
            </a:r>
          </a:p>
          <a:p>
            <a:pPr>
              <a:buNone/>
            </a:pPr>
            <a:r>
              <a:rPr lang="fr-FR" dirty="0"/>
              <a:t>Raoul, qui était en réalité un peu sot, s’équipa alors de ses achats et renta chez lui. A cette vue, Josette son épouse s’esclaffa d’un rire nerveux et honteux. Raoul la vit alors préparer ses bagages et sortir, honteuse de son mari. Manifestement Josette avait la même idée en tête. Ainsi se termine notre fabliau. Retenez bien cela : Même le sot peut parvenir à ses fins ! Méfiez vous de lui !  </a:t>
            </a:r>
          </a:p>
          <a:p>
            <a:pPr>
              <a:buNone/>
            </a:pPr>
            <a:r>
              <a:rPr lang="fr-FR" dirty="0"/>
              <a:t>	</a:t>
            </a:r>
            <a:r>
              <a:rPr lang="fr-FR" dirty="0" err="1"/>
              <a:t>Annouk</a:t>
            </a:r>
            <a:r>
              <a:rPr lang="fr-FR" dirty="0"/>
              <a:t> </a:t>
            </a:r>
            <a:r>
              <a:rPr lang="fr-FR" dirty="0" err="1"/>
              <a:t>Louna</a:t>
            </a:r>
            <a:endParaRPr lang="fr-FR" dirty="0"/>
          </a:p>
          <a:p>
            <a:pPr>
              <a:buNone/>
            </a:pPr>
            <a:endParaRPr lang="fr-FR" dirty="0"/>
          </a:p>
        </p:txBody>
      </p:sp>
      <p:sp>
        <p:nvSpPr>
          <p:cNvPr id="6" name="Espace réservé du texte 5"/>
          <p:cNvSpPr>
            <a:spLocks noGrp="1"/>
          </p:cNvSpPr>
          <p:nvPr>
            <p:ph type="body" sz="half" idx="2"/>
          </p:nvPr>
        </p:nvSpPr>
        <p:spPr>
          <a:xfrm>
            <a:off x="457201" y="620689"/>
            <a:ext cx="2098575" cy="2592288"/>
          </a:xfrm>
        </p:spPr>
        <p:txBody>
          <a:bodyPr/>
          <a:lstStyle/>
          <a:p>
            <a:endParaRPr lang="fr-FR" dirty="0"/>
          </a:p>
        </p:txBody>
      </p:sp>
      <p:pic>
        <p:nvPicPr>
          <p:cNvPr id="7" name="il_fi" descr="http://s3.e-monsite.com/2010/11/14/04/resize_550_550/la-divine-grace-donne-au-pelerin-une-armure-l.jpg"/>
          <p:cNvPicPr/>
          <p:nvPr/>
        </p:nvPicPr>
        <p:blipFill>
          <a:blip r:embed="rId2" cstate="print"/>
          <a:srcRect/>
          <a:stretch>
            <a:fillRect/>
          </a:stretch>
        </p:blipFill>
        <p:spPr bwMode="auto">
          <a:xfrm>
            <a:off x="467544" y="692696"/>
            <a:ext cx="2016224" cy="244827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Capitaux">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Papi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371</TotalTime>
  <Words>362</Words>
  <Application>Microsoft Office PowerPoint</Application>
  <PresentationFormat>Affichage à l'écran (4:3)</PresentationFormat>
  <Paragraphs>233</Paragraphs>
  <Slides>16</Slides>
  <Notes>0</Notes>
  <HiddenSlides>0</HiddenSlides>
  <MMClips>0</MMClips>
  <ScaleCrop>false</ScaleCrop>
  <HeadingPairs>
    <vt:vector size="4" baseType="variant">
      <vt:variant>
        <vt:lpstr>Thème</vt:lpstr>
      </vt:variant>
      <vt:variant>
        <vt:i4>1</vt:i4>
      </vt:variant>
      <vt:variant>
        <vt:lpstr>Titres des diapositives</vt:lpstr>
      </vt:variant>
      <vt:variant>
        <vt:i4>16</vt:i4>
      </vt:variant>
    </vt:vector>
  </HeadingPairs>
  <TitlesOfParts>
    <vt:vector size="17" baseType="lpstr">
      <vt:lpstr>Thème Office</vt:lpstr>
      <vt:lpstr>Fabliaux</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Fabliaux</dc:title>
  <dc:creator>helene</dc:creator>
  <cp:lastModifiedBy>helene</cp:lastModifiedBy>
  <cp:revision>37</cp:revision>
  <dcterms:created xsi:type="dcterms:W3CDTF">2015-04-05T17:11:16Z</dcterms:created>
  <dcterms:modified xsi:type="dcterms:W3CDTF">2015-04-07T15:18:08Z</dcterms:modified>
</cp:coreProperties>
</file>